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0"/>
  </p:notesMasterIdLst>
  <p:sldIdLst>
    <p:sldId id="256" r:id="rId2"/>
    <p:sldId id="257" r:id="rId3"/>
    <p:sldId id="258" r:id="rId4"/>
    <p:sldId id="259" r:id="rId5"/>
    <p:sldId id="261" r:id="rId6"/>
    <p:sldId id="262" r:id="rId7"/>
    <p:sldId id="263" r:id="rId8"/>
    <p:sldId id="264" r:id="rId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3" d="100"/>
          <a:sy n="103" d="100"/>
        </p:scale>
        <p:origin x="-96" y="-7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733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ltLang="en-US"/>
          </a:p>
        </p:txBody>
      </p:sp>
      <p:sp>
        <p:nvSpPr>
          <p:cNvPr id="153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lt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7E0278E7-46A9-468D-A4B5-4C992BD839E3}" type="slidenum">
              <a:rPr lang="en-US" altLang="en-US"/>
              <a:pPr/>
              <a:t>‹#›</a:t>
            </a:fld>
            <a:endParaRPr lang="en-US" altLang="en-US"/>
          </a:p>
        </p:txBody>
      </p:sp>
    </p:spTree>
    <p:extLst>
      <p:ext uri="{BB962C8B-B14F-4D97-AF65-F5344CB8AC3E}">
        <p14:creationId xmlns:p14="http://schemas.microsoft.com/office/powerpoint/2010/main" val="221316418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Elaine’s slide with data</a:t>
            </a:r>
            <a:r>
              <a:rPr lang="en-US" baseline="0" dirty="0"/>
              <a:t> from October 21.</a:t>
            </a:r>
            <a:endParaRPr lang="en-US" dirty="0"/>
          </a:p>
        </p:txBody>
      </p:sp>
      <p:sp>
        <p:nvSpPr>
          <p:cNvPr id="4" name="Slide Number Placeholder 3"/>
          <p:cNvSpPr>
            <a:spLocks noGrp="1"/>
          </p:cNvSpPr>
          <p:nvPr>
            <p:ph type="sldNum" sz="quarter" idx="10"/>
          </p:nvPr>
        </p:nvSpPr>
        <p:spPr/>
        <p:txBody>
          <a:bodyPr/>
          <a:lstStyle/>
          <a:p>
            <a:fld id="{7E0278E7-46A9-468D-A4B5-4C992BD839E3}" type="slidenum">
              <a:rPr lang="en-US" altLang="en-US" smtClean="0"/>
              <a:pPr/>
              <a:t>6</a:t>
            </a:fld>
            <a:endParaRPr lang="en-US" altLang="en-US"/>
          </a:p>
        </p:txBody>
      </p:sp>
    </p:spTree>
    <p:extLst>
      <p:ext uri="{BB962C8B-B14F-4D97-AF65-F5344CB8AC3E}">
        <p14:creationId xmlns:p14="http://schemas.microsoft.com/office/powerpoint/2010/main" val="278135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8D5D107-CFD6-4506-ACEE-BC41CB81913D}" type="slidenum">
              <a:rPr lang="en-US" altLang="en-US"/>
              <a:pPr/>
              <a:t>‹#›</a:t>
            </a:fld>
            <a:endParaRPr lang="en-US" altLang="en-US"/>
          </a:p>
        </p:txBody>
      </p:sp>
    </p:spTree>
    <p:extLst>
      <p:ext uri="{BB962C8B-B14F-4D97-AF65-F5344CB8AC3E}">
        <p14:creationId xmlns:p14="http://schemas.microsoft.com/office/powerpoint/2010/main" val="394140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48485F-393D-4BF6-90D2-052AB1DD6BD0}" type="slidenum">
              <a:rPr lang="en-US" altLang="en-US"/>
              <a:pPr/>
              <a:t>‹#›</a:t>
            </a:fld>
            <a:endParaRPr lang="en-US" altLang="en-US"/>
          </a:p>
        </p:txBody>
      </p:sp>
    </p:spTree>
    <p:extLst>
      <p:ext uri="{BB962C8B-B14F-4D97-AF65-F5344CB8AC3E}">
        <p14:creationId xmlns:p14="http://schemas.microsoft.com/office/powerpoint/2010/main" val="11431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8023A5D-FFF5-4CE4-89F6-22ECF0D748E9}" type="slidenum">
              <a:rPr lang="en-US" altLang="en-US"/>
              <a:pPr/>
              <a:t>‹#›</a:t>
            </a:fld>
            <a:endParaRPr lang="en-US" altLang="en-US"/>
          </a:p>
        </p:txBody>
      </p:sp>
    </p:spTree>
    <p:extLst>
      <p:ext uri="{BB962C8B-B14F-4D97-AF65-F5344CB8AC3E}">
        <p14:creationId xmlns:p14="http://schemas.microsoft.com/office/powerpoint/2010/main" val="363998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6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43C1326-3102-4DE4-A603-9A87FC98AAD2}" type="slidenum">
              <a:rPr lang="en-US" altLang="en-US"/>
              <a:pPr/>
              <a:t>‹#›</a:t>
            </a:fld>
            <a:endParaRPr lang="en-US" altLang="en-US"/>
          </a:p>
        </p:txBody>
      </p:sp>
    </p:spTree>
    <p:extLst>
      <p:ext uri="{BB962C8B-B14F-4D97-AF65-F5344CB8AC3E}">
        <p14:creationId xmlns:p14="http://schemas.microsoft.com/office/powerpoint/2010/main" val="37900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F6B6CE55-22F0-4DDE-A767-38A3DA4A1365}" type="slidenum">
              <a:rPr lang="en-US" altLang="en-US"/>
              <a:pPr/>
              <a:t>‹#›</a:t>
            </a:fld>
            <a:endParaRPr lang="en-US" altLang="en-US"/>
          </a:p>
        </p:txBody>
      </p:sp>
    </p:spTree>
    <p:extLst>
      <p:ext uri="{BB962C8B-B14F-4D97-AF65-F5344CB8AC3E}">
        <p14:creationId xmlns:p14="http://schemas.microsoft.com/office/powerpoint/2010/main" val="301238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54FD628-CD8E-4D3F-85E4-0962972B847A}" type="slidenum">
              <a:rPr lang="en-US" altLang="en-US"/>
              <a:pPr/>
              <a:t>‹#›</a:t>
            </a:fld>
            <a:endParaRPr lang="en-US" altLang="en-US"/>
          </a:p>
        </p:txBody>
      </p:sp>
    </p:spTree>
    <p:extLst>
      <p:ext uri="{BB962C8B-B14F-4D97-AF65-F5344CB8AC3E}">
        <p14:creationId xmlns:p14="http://schemas.microsoft.com/office/powerpoint/2010/main" val="244215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C43D023-3A79-45D7-92F4-4AC77C46C561}" type="slidenum">
              <a:rPr lang="en-US" altLang="en-US"/>
              <a:pPr/>
              <a:t>‹#›</a:t>
            </a:fld>
            <a:endParaRPr lang="en-US" altLang="en-US"/>
          </a:p>
        </p:txBody>
      </p:sp>
    </p:spTree>
    <p:extLst>
      <p:ext uri="{BB962C8B-B14F-4D97-AF65-F5344CB8AC3E}">
        <p14:creationId xmlns:p14="http://schemas.microsoft.com/office/powerpoint/2010/main" val="378283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BA9B8C-A1F9-4276-A575-080CD8B87B4E}" type="slidenum">
              <a:rPr lang="en-US" altLang="en-US"/>
              <a:pPr/>
              <a:t>‹#›</a:t>
            </a:fld>
            <a:endParaRPr lang="en-US" altLang="en-US"/>
          </a:p>
        </p:txBody>
      </p:sp>
    </p:spTree>
    <p:extLst>
      <p:ext uri="{BB962C8B-B14F-4D97-AF65-F5344CB8AC3E}">
        <p14:creationId xmlns:p14="http://schemas.microsoft.com/office/powerpoint/2010/main" val="13191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30C9CEC-A1DB-42BA-8BE2-750E3AD53924}" type="slidenum">
              <a:rPr lang="en-US" altLang="en-US"/>
              <a:pPr/>
              <a:t>‹#›</a:t>
            </a:fld>
            <a:endParaRPr lang="en-US" altLang="en-US"/>
          </a:p>
        </p:txBody>
      </p:sp>
    </p:spTree>
    <p:extLst>
      <p:ext uri="{BB962C8B-B14F-4D97-AF65-F5344CB8AC3E}">
        <p14:creationId xmlns:p14="http://schemas.microsoft.com/office/powerpoint/2010/main" val="226827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19A21BA-1AB9-490D-B159-AC0096580D8D}" type="slidenum">
              <a:rPr lang="en-US" altLang="en-US"/>
              <a:pPr/>
              <a:t>‹#›</a:t>
            </a:fld>
            <a:endParaRPr lang="en-US" altLang="en-US"/>
          </a:p>
        </p:txBody>
      </p:sp>
    </p:spTree>
    <p:extLst>
      <p:ext uri="{BB962C8B-B14F-4D97-AF65-F5344CB8AC3E}">
        <p14:creationId xmlns:p14="http://schemas.microsoft.com/office/powerpoint/2010/main" val="39081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633B3D-0F9D-411E-B30E-07F132F5B04D}" type="slidenum">
              <a:rPr lang="en-US" altLang="en-US"/>
              <a:pPr/>
              <a:t>‹#›</a:t>
            </a:fld>
            <a:endParaRPr lang="en-US" altLang="en-US"/>
          </a:p>
        </p:txBody>
      </p:sp>
    </p:spTree>
    <p:extLst>
      <p:ext uri="{BB962C8B-B14F-4D97-AF65-F5344CB8AC3E}">
        <p14:creationId xmlns:p14="http://schemas.microsoft.com/office/powerpoint/2010/main" val="21840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685800" y="1676400"/>
            <a:ext cx="777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318" name="Rectangle 6"/>
          <p:cNvSpPr>
            <a:spLocks noGrp="1" noChangeArrowheads="1"/>
          </p:cNvSpPr>
          <p:nvPr>
            <p:ph type="sldNum" sz="quarter" idx="4"/>
          </p:nvPr>
        </p:nvSpPr>
        <p:spPr bwMode="auto">
          <a:xfrm>
            <a:off x="4038600" y="6357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C41AC441-1C5B-4780-8A3D-9335E012FECA}" type="slidenum">
              <a:rPr lang="en-US" altLang="en-US" smtClean="0"/>
              <a:pPr/>
              <a:t>‹#›</a:t>
            </a:fld>
            <a:endParaRPr lang="en-US" altLang="en-US"/>
          </a:p>
        </p:txBody>
      </p:sp>
      <p:sp>
        <p:nvSpPr>
          <p:cNvPr id="13319" name="Line 7"/>
          <p:cNvSpPr>
            <a:spLocks noChangeShapeType="1"/>
          </p:cNvSpPr>
          <p:nvPr/>
        </p:nvSpPr>
        <p:spPr bwMode="auto">
          <a:xfrm>
            <a:off x="685800" y="1447800"/>
            <a:ext cx="7772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FF0000"/>
        </a:buClr>
        <a:buSzPct val="50000"/>
        <a:buFont typeface="Wingdings" panose="05000000000000000000"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0000"/>
        </a:buClr>
        <a:buSzPct val="50000"/>
        <a:buFont typeface="Wingdings" panose="05000000000000000000"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rgbClr val="FF0000"/>
        </a:buClr>
        <a:buSzPct val="5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rgbClr val="FF0000"/>
        </a:buClr>
        <a:buSzPct val="50000"/>
        <a:buFont typeface="Wingdings" panose="05000000000000000000"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FF0000"/>
        </a:buClr>
        <a:buSzPct val="50000"/>
        <a:buFont typeface="Monotype Sort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tif"/></Relationships>
</file>

<file path=ppt/slides/_rels/slide7.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173967"/>
            <a:ext cx="7772400" cy="1470025"/>
          </a:xfrm>
        </p:spPr>
        <p:txBody>
          <a:bodyPr/>
          <a:lstStyle/>
          <a:p>
            <a:r>
              <a:rPr lang="en-US" altLang="en-US" dirty="0"/>
              <a:t>Marino Center</a:t>
            </a:r>
            <a:br>
              <a:rPr lang="en-US" altLang="en-US" dirty="0"/>
            </a:br>
            <a:r>
              <a:rPr lang="en-US" altLang="en-US" sz="3600" dirty="0"/>
              <a:t>December 2</a:t>
            </a:r>
            <a:br>
              <a:rPr lang="en-US" altLang="en-US" sz="3600" dirty="0"/>
            </a:br>
            <a:r>
              <a:rPr lang="en-US" altLang="en-US" sz="3600" dirty="0"/>
              <a:t>Community Learning Session</a:t>
            </a:r>
            <a:r>
              <a:rPr lang="en-US" altLang="en-US" dirty="0"/>
              <a:t/>
            </a:r>
            <a:br>
              <a:rPr lang="en-US" altLang="en-US" dirty="0"/>
            </a:br>
            <a:endParaRPr lang="en-US" alt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6" name="Subtitle 2"/>
          <p:cNvSpPr txBox="1">
            <a:spLocks/>
          </p:cNvSpPr>
          <p:nvPr/>
        </p:nvSpPr>
        <p:spPr bwMode="auto">
          <a:xfrm>
            <a:off x="1524000" y="4031796"/>
            <a:ext cx="6400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47500" lnSpcReduction="20000"/>
          </a:bodyPr>
          <a:lstStyle>
            <a:lvl1pPr marL="0" indent="0" algn="ctr" rtl="0" eaLnBrk="1" fontAlgn="base" hangingPunct="1">
              <a:spcBef>
                <a:spcPct val="20000"/>
              </a:spcBef>
              <a:spcAft>
                <a:spcPct val="0"/>
              </a:spcAft>
              <a:buClr>
                <a:srgbClr val="FF0000"/>
              </a:buClr>
              <a:buSzPct val="50000"/>
              <a:buFont typeface="Wingdings" panose="05000000000000000000" pitchFamily="2" charset="2"/>
              <a:buNone/>
              <a:defRPr sz="3200">
                <a:solidFill>
                  <a:schemeClr val="tx1"/>
                </a:solidFill>
                <a:latin typeface="+mn-lt"/>
                <a:ea typeface="+mn-ea"/>
                <a:cs typeface="+mn-cs"/>
              </a:defRPr>
            </a:lvl1pPr>
            <a:lvl2pPr marL="457200" indent="0" algn="ctr" rtl="0" eaLnBrk="1" fontAlgn="base" hangingPunct="1">
              <a:spcBef>
                <a:spcPct val="20000"/>
              </a:spcBef>
              <a:spcAft>
                <a:spcPct val="0"/>
              </a:spcAft>
              <a:buClr>
                <a:srgbClr val="FF0000"/>
              </a:buClr>
              <a:buSzPct val="50000"/>
              <a:buFont typeface="Wingdings" panose="05000000000000000000" pitchFamily="2" charset="2"/>
              <a:buNone/>
              <a:defRPr sz="2800">
                <a:solidFill>
                  <a:schemeClr val="tx1"/>
                </a:solidFill>
                <a:latin typeface="+mn-lt"/>
              </a:defRPr>
            </a:lvl2pPr>
            <a:lvl3pPr marL="914400" indent="0" algn="ctr" rtl="0" eaLnBrk="1" fontAlgn="base" hangingPunct="1">
              <a:spcBef>
                <a:spcPct val="20000"/>
              </a:spcBef>
              <a:spcAft>
                <a:spcPct val="0"/>
              </a:spcAft>
              <a:buClr>
                <a:srgbClr val="FF0000"/>
              </a:buClr>
              <a:buSzPct val="50000"/>
              <a:buFont typeface="Wingdings" panose="05000000000000000000" pitchFamily="2" charset="2"/>
              <a:buNone/>
              <a:defRPr sz="2400">
                <a:solidFill>
                  <a:schemeClr val="tx1"/>
                </a:solidFill>
                <a:latin typeface="+mn-lt"/>
              </a:defRPr>
            </a:lvl3pPr>
            <a:lvl4pPr marL="1371600" indent="0" algn="ctr" rtl="0" eaLnBrk="1" fontAlgn="base" hangingPunct="1">
              <a:spcBef>
                <a:spcPct val="20000"/>
              </a:spcBef>
              <a:spcAft>
                <a:spcPct val="0"/>
              </a:spcAft>
              <a:buClr>
                <a:srgbClr val="FF0000"/>
              </a:buClr>
              <a:buSzPct val="50000"/>
              <a:buFont typeface="Wingdings" panose="05000000000000000000" pitchFamily="2" charset="2"/>
              <a:buNone/>
              <a:defRPr sz="2000">
                <a:solidFill>
                  <a:schemeClr val="tx1"/>
                </a:solidFill>
                <a:latin typeface="+mn-lt"/>
              </a:defRPr>
            </a:lvl4pPr>
            <a:lvl5pPr marL="1828800" indent="0" algn="ctr" rtl="0" eaLnBrk="1" fontAlgn="base" hangingPunct="1">
              <a:spcBef>
                <a:spcPct val="20000"/>
              </a:spcBef>
              <a:spcAft>
                <a:spcPct val="0"/>
              </a:spcAft>
              <a:buClr>
                <a:srgbClr val="FF0000"/>
              </a:buClr>
              <a:buSzPct val="50000"/>
              <a:buFont typeface="Wingdings" panose="05000000000000000000" pitchFamily="2" charset="2"/>
              <a:buNone/>
              <a:defRPr sz="2000">
                <a:solidFill>
                  <a:schemeClr val="tx1"/>
                </a:solidFill>
                <a:latin typeface="+mn-lt"/>
              </a:defRPr>
            </a:lvl5pPr>
            <a:lvl6pPr marL="2286000" indent="0" algn="ctr" rtl="0" eaLnBrk="1" fontAlgn="base" hangingPunct="1">
              <a:spcBef>
                <a:spcPct val="20000"/>
              </a:spcBef>
              <a:spcAft>
                <a:spcPct val="0"/>
              </a:spcAft>
              <a:buClr>
                <a:srgbClr val="FF0000"/>
              </a:buClr>
              <a:buSzPct val="50000"/>
              <a:buFont typeface="Monotype Sorts" pitchFamily="2" charset="2"/>
              <a:buNone/>
              <a:defRPr sz="2000">
                <a:solidFill>
                  <a:schemeClr val="tx1"/>
                </a:solidFill>
                <a:latin typeface="+mn-lt"/>
              </a:defRPr>
            </a:lvl6pPr>
            <a:lvl7pPr marL="2743200" indent="0" algn="ctr" rtl="0" eaLnBrk="1" fontAlgn="base" hangingPunct="1">
              <a:spcBef>
                <a:spcPct val="20000"/>
              </a:spcBef>
              <a:spcAft>
                <a:spcPct val="0"/>
              </a:spcAft>
              <a:buClr>
                <a:srgbClr val="FF0000"/>
              </a:buClr>
              <a:buSzPct val="50000"/>
              <a:buFont typeface="Monotype Sorts" pitchFamily="2" charset="2"/>
              <a:buNone/>
              <a:defRPr sz="2000">
                <a:solidFill>
                  <a:schemeClr val="tx1"/>
                </a:solidFill>
                <a:latin typeface="+mn-lt"/>
              </a:defRPr>
            </a:lvl7pPr>
            <a:lvl8pPr marL="3200400" indent="0" algn="ctr" rtl="0" eaLnBrk="1" fontAlgn="base" hangingPunct="1">
              <a:spcBef>
                <a:spcPct val="20000"/>
              </a:spcBef>
              <a:spcAft>
                <a:spcPct val="0"/>
              </a:spcAft>
              <a:buClr>
                <a:srgbClr val="FF0000"/>
              </a:buClr>
              <a:buSzPct val="50000"/>
              <a:buFont typeface="Monotype Sorts" pitchFamily="2" charset="2"/>
              <a:buNone/>
              <a:defRPr sz="2000">
                <a:solidFill>
                  <a:schemeClr val="tx1"/>
                </a:solidFill>
                <a:latin typeface="+mn-lt"/>
              </a:defRPr>
            </a:lvl8pPr>
            <a:lvl9pPr marL="3657600" indent="0" algn="ctr" rtl="0" eaLnBrk="1" fontAlgn="base" hangingPunct="1">
              <a:spcBef>
                <a:spcPct val="20000"/>
              </a:spcBef>
              <a:spcAft>
                <a:spcPct val="0"/>
              </a:spcAft>
              <a:buClr>
                <a:srgbClr val="FF0000"/>
              </a:buClr>
              <a:buSzPct val="50000"/>
              <a:buFont typeface="Monotype Sorts" pitchFamily="2" charset="2"/>
              <a:buNone/>
              <a:defRPr sz="2000">
                <a:solidFill>
                  <a:schemeClr val="tx1"/>
                </a:solidFill>
                <a:latin typeface="+mn-lt"/>
              </a:defRPr>
            </a:lvl9pPr>
          </a:lstStyle>
          <a:p>
            <a:r>
              <a:rPr lang="en-US" kern="0" dirty="0"/>
              <a:t> </a:t>
            </a:r>
          </a:p>
          <a:p>
            <a:r>
              <a:rPr lang="en-US" b="1" u="sng" kern="0" dirty="0"/>
              <a:t>TEAM MEMBERS</a:t>
            </a:r>
          </a:p>
          <a:p>
            <a:r>
              <a:rPr lang="en-US" kern="0" dirty="0"/>
              <a:t>Leonid </a:t>
            </a:r>
            <a:r>
              <a:rPr lang="en-US" kern="0" dirty="0" err="1"/>
              <a:t>Gordin</a:t>
            </a:r>
            <a:r>
              <a:rPr lang="en-US" kern="0" dirty="0"/>
              <a:t>, MD </a:t>
            </a:r>
            <a:r>
              <a:rPr lang="en-US" kern="0"/>
              <a:t>– Holistic </a:t>
            </a:r>
            <a:r>
              <a:rPr lang="en-US" kern="0" dirty="0"/>
              <a:t>Medicine</a:t>
            </a:r>
          </a:p>
          <a:p>
            <a:r>
              <a:rPr lang="en-US" kern="0" dirty="0"/>
              <a:t>Lucille Shore-Schein, MD – Rheumatology</a:t>
            </a:r>
          </a:p>
          <a:p>
            <a:r>
              <a:rPr lang="en-US" kern="0" dirty="0"/>
              <a:t>Carleen Mellon – Lead Admin Assistant</a:t>
            </a:r>
          </a:p>
          <a:p>
            <a:r>
              <a:rPr lang="en-US" kern="0" dirty="0" err="1"/>
              <a:t>Guerline</a:t>
            </a:r>
            <a:r>
              <a:rPr lang="en-US" kern="0" dirty="0"/>
              <a:t> </a:t>
            </a:r>
            <a:r>
              <a:rPr lang="en-US" kern="0" dirty="0" err="1"/>
              <a:t>Maingrette</a:t>
            </a:r>
            <a:r>
              <a:rPr lang="en-US" kern="0" dirty="0"/>
              <a:t> – Admin Assistant</a:t>
            </a:r>
          </a:p>
          <a:p>
            <a:r>
              <a:rPr lang="en-US" kern="0" dirty="0"/>
              <a:t>Elaine Kerrigan – Practice Manager</a:t>
            </a:r>
          </a:p>
          <a:p>
            <a:r>
              <a:rPr lang="en-US" kern="0" dirty="0"/>
              <a:t>Marguerite </a:t>
            </a:r>
            <a:r>
              <a:rPr lang="en-US" kern="0" dirty="0" err="1"/>
              <a:t>Herrie</a:t>
            </a:r>
            <a:r>
              <a:rPr lang="en-US" kern="0" dirty="0"/>
              <a:t> – Practice Director / Coach</a:t>
            </a:r>
          </a:p>
        </p:txBody>
      </p:sp>
      <p:sp>
        <p:nvSpPr>
          <p:cNvPr id="4" name="Slide Number Placeholder 3"/>
          <p:cNvSpPr>
            <a:spLocks noGrp="1"/>
          </p:cNvSpPr>
          <p:nvPr>
            <p:ph type="sldNum" sz="quarter" idx="12"/>
          </p:nvPr>
        </p:nvSpPr>
        <p:spPr/>
        <p:txBody>
          <a:bodyPr/>
          <a:lstStyle/>
          <a:p>
            <a:fld id="{B8D5D107-CFD6-4506-ACEE-BC41CB81913D}" type="slidenum">
              <a:rPr lang="en-US" altLang="en-US" smtClean="0">
                <a:solidFill>
                  <a:schemeClr val="bg1"/>
                </a:solidFill>
              </a:rPr>
              <a:pPr/>
              <a:t>1</a:t>
            </a:fld>
            <a:endParaRPr lang="en-US" altLang="en-US">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l"/>
            <a:r>
              <a:rPr lang="en-US" altLang="en-US" dirty="0"/>
              <a:t>What did we work on? </a:t>
            </a:r>
            <a:br>
              <a:rPr lang="en-US" altLang="en-US" dirty="0"/>
            </a:br>
            <a:r>
              <a:rPr lang="en-US" altLang="en-US" dirty="0"/>
              <a:t>What did we try to “fix”?</a:t>
            </a:r>
          </a:p>
        </p:txBody>
      </p:sp>
      <p:sp>
        <p:nvSpPr>
          <p:cNvPr id="67587" name="Rectangle 3"/>
          <p:cNvSpPr>
            <a:spLocks noGrp="1" noChangeArrowheads="1"/>
          </p:cNvSpPr>
          <p:nvPr>
            <p:ph type="body" idx="1"/>
          </p:nvPr>
        </p:nvSpPr>
        <p:spPr>
          <a:xfrm>
            <a:off x="457200" y="1676400"/>
            <a:ext cx="8458200" cy="3867150"/>
          </a:xfrm>
        </p:spPr>
        <p:txBody>
          <a:bodyPr/>
          <a:lstStyle/>
          <a:p>
            <a:pPr>
              <a:buSzTx/>
              <a:buFont typeface="Wingdings" pitchFamily="2" charset="2"/>
              <a:buChar char="§"/>
            </a:pPr>
            <a:r>
              <a:rPr lang="en-US" altLang="en-US" dirty="0"/>
              <a:t>Worked on increasing patients’ understanding directions on specialty tests. </a:t>
            </a:r>
          </a:p>
          <a:p>
            <a:pPr lvl="1">
              <a:buSzTx/>
            </a:pPr>
            <a:r>
              <a:rPr lang="en-US" altLang="en-US" dirty="0"/>
              <a:t>Tests were being delayed due to misunderstandings in the process, missing information on order forms, uncertainty in shipping process. </a:t>
            </a:r>
          </a:p>
          <a:p>
            <a:pPr>
              <a:buSzTx/>
            </a:pPr>
            <a:r>
              <a:rPr lang="en-US" altLang="en-US" dirty="0"/>
              <a:t>We wanted to be sure that when patients left with their kits all concerns were addressed.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2" name="Slide Number Placeholder 1"/>
          <p:cNvSpPr>
            <a:spLocks noGrp="1"/>
          </p:cNvSpPr>
          <p:nvPr>
            <p:ph type="sldNum" sz="quarter" idx="12"/>
          </p:nvPr>
        </p:nvSpPr>
        <p:spPr/>
        <p:txBody>
          <a:bodyPr/>
          <a:lstStyle/>
          <a:p>
            <a:fld id="{FE48485F-393D-4BF6-90D2-052AB1DD6BD0}"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990600"/>
          </a:xfrm>
        </p:spPr>
        <p:txBody>
          <a:bodyPr/>
          <a:lstStyle/>
          <a:p>
            <a:pPr algn="l"/>
            <a:r>
              <a:rPr lang="en-US" sz="4000" dirty="0"/>
              <a:t>What did we measure?  </a:t>
            </a:r>
            <a:br>
              <a:rPr lang="en-US" sz="4000" dirty="0"/>
            </a:br>
            <a:r>
              <a:rPr lang="en-US" sz="4000" dirty="0"/>
              <a:t>How could we tell if a change worked?</a:t>
            </a:r>
            <a:r>
              <a:rPr lang="en-US" dirty="0"/>
              <a:t>	</a:t>
            </a:r>
          </a:p>
        </p:txBody>
      </p:sp>
      <p:sp>
        <p:nvSpPr>
          <p:cNvPr id="3" name="Content Placeholder 2"/>
          <p:cNvSpPr>
            <a:spLocks noGrp="1"/>
          </p:cNvSpPr>
          <p:nvPr>
            <p:ph idx="1"/>
          </p:nvPr>
        </p:nvSpPr>
        <p:spPr/>
        <p:txBody>
          <a:bodyPr/>
          <a:lstStyle/>
          <a:p>
            <a:r>
              <a:rPr lang="en-US" dirty="0"/>
              <a:t>We measured:</a:t>
            </a:r>
          </a:p>
          <a:p>
            <a:pPr lvl="1"/>
            <a:r>
              <a:rPr lang="en-US" dirty="0"/>
              <a:t>Time spent explaining specialty kit directions</a:t>
            </a:r>
          </a:p>
          <a:p>
            <a:pPr lvl="1"/>
            <a:r>
              <a:rPr lang="en-US" dirty="0"/>
              <a:t>Time spent answering questions by phone</a:t>
            </a:r>
          </a:p>
          <a:p>
            <a:pPr lvl="1"/>
            <a:r>
              <a:rPr lang="en-US" dirty="0"/>
              <a:t>Time kits were returned and processed</a:t>
            </a:r>
          </a:p>
          <a:p>
            <a:r>
              <a:rPr lang="en-US" dirty="0"/>
              <a:t>Improvement would see decrease in all 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6" name="Slide Number Placeholder 5"/>
          <p:cNvSpPr>
            <a:spLocks noGrp="1"/>
          </p:cNvSpPr>
          <p:nvPr>
            <p:ph type="sldNum" sz="quarter" idx="12"/>
          </p:nvPr>
        </p:nvSpPr>
        <p:spPr/>
        <p:txBody>
          <a:bodyPr/>
          <a:lstStyle/>
          <a:p>
            <a:fld id="{FE48485F-393D-4BF6-90D2-052AB1DD6BD0}" type="slidenum">
              <a:rPr lang="en-US" altLang="en-US" smtClean="0"/>
              <a:pPr/>
              <a:t>3</a:t>
            </a:fld>
            <a:endParaRPr lang="en-US" altLang="en-US"/>
          </a:p>
        </p:txBody>
      </p:sp>
    </p:spTree>
    <p:extLst>
      <p:ext uri="{BB962C8B-B14F-4D97-AF65-F5344CB8AC3E}">
        <p14:creationId xmlns:p14="http://schemas.microsoft.com/office/powerpoint/2010/main" val="2459752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10600" cy="1143000"/>
          </a:xfrm>
        </p:spPr>
        <p:txBody>
          <a:bodyPr/>
          <a:lstStyle/>
          <a:p>
            <a:r>
              <a:rPr lang="en-US" dirty="0"/>
              <a:t>Example of changes that we tested </a:t>
            </a:r>
          </a:p>
        </p:txBody>
      </p:sp>
      <p:sp>
        <p:nvSpPr>
          <p:cNvPr id="3" name="Content Placeholder 2"/>
          <p:cNvSpPr>
            <a:spLocks noGrp="1"/>
          </p:cNvSpPr>
          <p:nvPr>
            <p:ph idx="1"/>
          </p:nvPr>
        </p:nvSpPr>
        <p:spPr/>
        <p:txBody>
          <a:bodyPr/>
          <a:lstStyle/>
          <a:p>
            <a:r>
              <a:rPr lang="en-US" dirty="0"/>
              <a:t>3 groups tested 3 approaches.</a:t>
            </a:r>
          </a:p>
          <a:p>
            <a:pPr marL="457200" lvl="1" indent="0">
              <a:buNone/>
            </a:pPr>
            <a:r>
              <a:rPr lang="en-US" dirty="0"/>
              <a:t>1. ) Patients who sat with staff, had all questions answered</a:t>
            </a:r>
          </a:p>
          <a:p>
            <a:pPr marL="457200" lvl="1" indent="0">
              <a:buNone/>
            </a:pPr>
            <a:r>
              <a:rPr lang="en-US" dirty="0"/>
              <a:t>2.) Patients who met with phlebotomist, had some questions answered</a:t>
            </a:r>
          </a:p>
          <a:p>
            <a:pPr marL="457200" lvl="1" indent="0">
              <a:buNone/>
            </a:pPr>
            <a:r>
              <a:rPr lang="en-US" dirty="0"/>
              <a:t>3.) Patients who picked up test kit without speaking with staff</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6" name="Slide Number Placeholder 5"/>
          <p:cNvSpPr>
            <a:spLocks noGrp="1"/>
          </p:cNvSpPr>
          <p:nvPr>
            <p:ph type="sldNum" sz="quarter" idx="12"/>
          </p:nvPr>
        </p:nvSpPr>
        <p:spPr/>
        <p:txBody>
          <a:bodyPr/>
          <a:lstStyle/>
          <a:p>
            <a:fld id="{FE48485F-393D-4BF6-90D2-052AB1DD6BD0}" type="slidenum">
              <a:rPr lang="en-US" altLang="en-US" smtClean="0"/>
              <a:pPr/>
              <a:t>4</a:t>
            </a:fld>
            <a:endParaRPr lang="en-US" altLang="en-US"/>
          </a:p>
        </p:txBody>
      </p:sp>
    </p:spTree>
    <p:extLst>
      <p:ext uri="{BB962C8B-B14F-4D97-AF65-F5344CB8AC3E}">
        <p14:creationId xmlns:p14="http://schemas.microsoft.com/office/powerpoint/2010/main" val="188236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Changes</a:t>
            </a:r>
          </a:p>
        </p:txBody>
      </p:sp>
      <p:sp>
        <p:nvSpPr>
          <p:cNvPr id="3" name="Content Placeholder 2"/>
          <p:cNvSpPr>
            <a:spLocks noGrp="1"/>
          </p:cNvSpPr>
          <p:nvPr>
            <p:ph idx="1"/>
          </p:nvPr>
        </p:nvSpPr>
        <p:spPr/>
        <p:txBody>
          <a:bodyPr/>
          <a:lstStyle/>
          <a:p>
            <a:r>
              <a:rPr lang="en-US" dirty="0"/>
              <a:t>Our study made it clear we needed a process change. Our challenge was designating staff to meet with the patient for 15 – 20 minutes. We also needed to educate staff on the nuances of the specialty tests so patient questions could be answered</a:t>
            </a:r>
            <a:r>
              <a:rPr lang="en-US" dirty="0" smtClean="0"/>
              <a:t>.</a:t>
            </a:r>
          </a:p>
          <a:p>
            <a:r>
              <a:rPr lang="en-US" dirty="0"/>
              <a:t>What’s in the works? </a:t>
            </a:r>
            <a:r>
              <a:rPr lang="en-US"/>
              <a:t>- Moving toward Adoption of Changes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6" name="Slide Number Placeholder 5"/>
          <p:cNvSpPr>
            <a:spLocks noGrp="1"/>
          </p:cNvSpPr>
          <p:nvPr>
            <p:ph type="sldNum" sz="quarter" idx="12"/>
          </p:nvPr>
        </p:nvSpPr>
        <p:spPr/>
        <p:txBody>
          <a:bodyPr/>
          <a:lstStyle/>
          <a:p>
            <a:fld id="{FE48485F-393D-4BF6-90D2-052AB1DD6BD0}" type="slidenum">
              <a:rPr lang="en-US" altLang="en-US" smtClean="0"/>
              <a:pPr/>
              <a:t>5</a:t>
            </a:fld>
            <a:endParaRPr lang="en-US" altLang="en-US"/>
          </a:p>
        </p:txBody>
      </p:sp>
      <p:sp>
        <p:nvSpPr>
          <p:cNvPr id="7" name="TextBox 6"/>
          <p:cNvSpPr txBox="1"/>
          <p:nvPr/>
        </p:nvSpPr>
        <p:spPr>
          <a:xfrm>
            <a:off x="1981200" y="5365169"/>
            <a:ext cx="4495800" cy="461665"/>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004549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were the results?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pic>
        <p:nvPicPr>
          <p:cNvPr id="7" name="Picture 6"/>
          <p:cNvPicPr>
            <a:picLocks noChangeAspect="1"/>
          </p:cNvPicPr>
          <p:nvPr/>
        </p:nvPicPr>
        <p:blipFill>
          <a:blip r:embed="rId5"/>
          <a:stretch>
            <a:fillRect/>
          </a:stretch>
        </p:blipFill>
        <p:spPr>
          <a:xfrm>
            <a:off x="120501" y="1676400"/>
            <a:ext cx="8991600" cy="4648200"/>
          </a:xfrm>
          <a:prstGeom prst="rect">
            <a:avLst/>
          </a:prstGeom>
        </p:spPr>
      </p:pic>
      <p:sp>
        <p:nvSpPr>
          <p:cNvPr id="3" name="Slide Number Placeholder 2"/>
          <p:cNvSpPr>
            <a:spLocks noGrp="1"/>
          </p:cNvSpPr>
          <p:nvPr>
            <p:ph type="sldNum" sz="quarter" idx="12"/>
          </p:nvPr>
        </p:nvSpPr>
        <p:spPr/>
        <p:txBody>
          <a:bodyPr/>
          <a:lstStyle/>
          <a:p>
            <a:fld id="{FE48485F-393D-4BF6-90D2-052AB1DD6BD0}" type="slidenum">
              <a:rPr lang="en-US" altLang="en-US" smtClean="0"/>
              <a:pPr/>
              <a:t>6</a:t>
            </a:fld>
            <a:endParaRPr lang="en-US" altLang="en-US"/>
          </a:p>
        </p:txBody>
      </p:sp>
      <p:sp>
        <p:nvSpPr>
          <p:cNvPr id="6" name="Star: 5 Points 5"/>
          <p:cNvSpPr/>
          <p:nvPr/>
        </p:nvSpPr>
        <p:spPr bwMode="auto">
          <a:xfrm>
            <a:off x="4553338" y="4620207"/>
            <a:ext cx="457200" cy="685800"/>
          </a:xfrm>
          <a:prstGeom prst="star5">
            <a:avLst/>
          </a:prstGeom>
          <a:noFill/>
          <a:ln w="57150"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56397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did we learn?</a:t>
            </a:r>
          </a:p>
        </p:txBody>
      </p:sp>
      <p:sp>
        <p:nvSpPr>
          <p:cNvPr id="3" name="Content Placeholder 2"/>
          <p:cNvSpPr>
            <a:spLocks noGrp="1"/>
          </p:cNvSpPr>
          <p:nvPr>
            <p:ph idx="1"/>
          </p:nvPr>
        </p:nvSpPr>
        <p:spPr/>
        <p:txBody>
          <a:bodyPr/>
          <a:lstStyle/>
          <a:p>
            <a:r>
              <a:rPr lang="en-US" dirty="0"/>
              <a:t>We learned that it is imperative to meet with the patient for the best outcome. </a:t>
            </a:r>
          </a:p>
          <a:p>
            <a:r>
              <a:rPr lang="en-US" dirty="0"/>
              <a:t>Our challenge is dedicating staff to be available and making sure we capture the patient prior to them leaving with their kit.</a:t>
            </a:r>
          </a:p>
          <a:p>
            <a:r>
              <a:rPr lang="en-US" dirty="0"/>
              <a:t>It is optimal to do instructions face to face rather than over the phone.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6" name="Slide Number Placeholder 5"/>
          <p:cNvSpPr>
            <a:spLocks noGrp="1"/>
          </p:cNvSpPr>
          <p:nvPr>
            <p:ph type="sldNum" sz="quarter" idx="12"/>
          </p:nvPr>
        </p:nvSpPr>
        <p:spPr/>
        <p:txBody>
          <a:bodyPr/>
          <a:lstStyle/>
          <a:p>
            <a:fld id="{FE48485F-393D-4BF6-90D2-052AB1DD6BD0}" type="slidenum">
              <a:rPr lang="en-US" altLang="en-US" smtClean="0"/>
              <a:pPr/>
              <a:t>7</a:t>
            </a:fld>
            <a:endParaRPr lang="en-US" altLang="en-US"/>
          </a:p>
        </p:txBody>
      </p:sp>
    </p:spTree>
    <p:extLst>
      <p:ext uri="{BB962C8B-B14F-4D97-AF65-F5344CB8AC3E}">
        <p14:creationId xmlns:p14="http://schemas.microsoft.com/office/powerpoint/2010/main" val="90692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will keep doing</a:t>
            </a:r>
          </a:p>
        </p:txBody>
      </p:sp>
      <p:sp>
        <p:nvSpPr>
          <p:cNvPr id="3" name="Content Placeholder 2"/>
          <p:cNvSpPr>
            <a:spLocks noGrp="1"/>
          </p:cNvSpPr>
          <p:nvPr>
            <p:ph idx="1"/>
          </p:nvPr>
        </p:nvSpPr>
        <p:spPr>
          <a:xfrm>
            <a:off x="685800" y="1676400"/>
            <a:ext cx="7772400" cy="4267200"/>
          </a:xfrm>
        </p:spPr>
        <p:txBody>
          <a:bodyPr/>
          <a:lstStyle/>
          <a:p>
            <a:r>
              <a:rPr lang="en-US" sz="2800" dirty="0"/>
              <a:t>Our bright spot in the project was seeing the positive outcome when we met with patients. It was clear we needed to meet with as many patients as possible. Patients were happy, staff was happy as it decreased phone calls and complaints. </a:t>
            </a:r>
          </a:p>
          <a:p>
            <a:r>
              <a:rPr lang="en-US" sz="2800" dirty="0"/>
              <a:t>Our goal is to develop the habit (create a safe culture) for partnering with our patients through soliciting feedback and asking open-ended 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324600"/>
            <a:ext cx="2590800" cy="4632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6114288"/>
            <a:ext cx="2511552" cy="743712"/>
          </a:xfrm>
          <a:prstGeom prst="rect">
            <a:avLst/>
          </a:prstGeom>
        </p:spPr>
      </p:pic>
      <p:sp>
        <p:nvSpPr>
          <p:cNvPr id="7" name="Slide Number Placeholder 6"/>
          <p:cNvSpPr>
            <a:spLocks noGrp="1"/>
          </p:cNvSpPr>
          <p:nvPr>
            <p:ph type="sldNum" sz="quarter" idx="12"/>
          </p:nvPr>
        </p:nvSpPr>
        <p:spPr/>
        <p:txBody>
          <a:bodyPr/>
          <a:lstStyle/>
          <a:p>
            <a:fld id="{FE48485F-393D-4BF6-90D2-052AB1DD6BD0}" type="slidenum">
              <a:rPr lang="en-US" altLang="en-US" smtClean="0"/>
              <a:pPr/>
              <a:t>8</a:t>
            </a:fld>
            <a:endParaRPr lang="en-US" altLang="en-US"/>
          </a:p>
        </p:txBody>
      </p:sp>
    </p:spTree>
    <p:extLst>
      <p:ext uri="{BB962C8B-B14F-4D97-AF65-F5344CB8AC3E}">
        <p14:creationId xmlns:p14="http://schemas.microsoft.com/office/powerpoint/2010/main" val="70656758"/>
      </p:ext>
    </p:extLst>
  </p:cSld>
  <p:clrMapOvr>
    <a:masterClrMapping/>
  </p:clrMapOvr>
</p:sld>
</file>

<file path=ppt/theme/theme1.xml><?xml version="1.0" encoding="utf-8"?>
<a:theme xmlns:a="http://schemas.openxmlformats.org/drawingml/2006/main" name="powerpoint template Mount Auburn Office Practice Improvement Projec">
  <a:themeElements>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000000"/>
        </a:dk2>
        <a:lt2>
          <a:srgbClr val="808080"/>
        </a:lt2>
        <a:accent1>
          <a:srgbClr val="00CC99"/>
        </a:accent1>
        <a:accent2>
          <a:srgbClr val="FF0000"/>
        </a:accent2>
        <a:accent3>
          <a:srgbClr val="FFFFFF"/>
        </a:accent3>
        <a:accent4>
          <a:srgbClr val="000000"/>
        </a:accent4>
        <a:accent5>
          <a:srgbClr val="AAE2CA"/>
        </a:accent5>
        <a:accent6>
          <a:srgbClr val="E700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Mount Auburn Office Practice Improvement Projec</Template>
  <TotalTime>587</TotalTime>
  <Words>398</Words>
  <Application>Microsoft Office PowerPoint</Application>
  <PresentationFormat>On-screen Show (4:3)</PresentationFormat>
  <Paragraphs>45</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powerpoint template Mount Auburn Office Practice Improvement Projec</vt:lpstr>
      <vt:lpstr>Marino Center December 2 Community Learning Session </vt:lpstr>
      <vt:lpstr>What did we work on?  What did we try to “fix”?</vt:lpstr>
      <vt:lpstr>What did we measure?   How could we tell if a change worked? </vt:lpstr>
      <vt:lpstr>Example of changes that we tested </vt:lpstr>
      <vt:lpstr>Process Changes</vt:lpstr>
      <vt:lpstr>What were the results?</vt:lpstr>
      <vt:lpstr>What did we learn?</vt:lpstr>
      <vt:lpstr>What we will keep doing</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Biocchi</dc:creator>
  <cp:lastModifiedBy>Emily Biocchi</cp:lastModifiedBy>
  <cp:revision>32</cp:revision>
  <dcterms:created xsi:type="dcterms:W3CDTF">2016-02-16T16:48:05Z</dcterms:created>
  <dcterms:modified xsi:type="dcterms:W3CDTF">2016-11-30T15:09:13Z</dcterms:modified>
</cp:coreProperties>
</file>